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2" r:id="rId3"/>
    <p:sldId id="280" r:id="rId4"/>
    <p:sldId id="282" r:id="rId5"/>
    <p:sldId id="302" r:id="rId6"/>
    <p:sldId id="284" r:id="rId7"/>
    <p:sldId id="303" r:id="rId8"/>
    <p:sldId id="286" r:id="rId9"/>
    <p:sldId id="287" r:id="rId10"/>
    <p:sldId id="288" r:id="rId11"/>
    <p:sldId id="304" r:id="rId12"/>
    <p:sldId id="293" r:id="rId13"/>
    <p:sldId id="294" r:id="rId14"/>
    <p:sldId id="295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Problem" id="{89DC3976-4114-4C72-A3F7-CD5F9D4A7E2B}">
          <p14:sldIdLst>
            <p14:sldId id="282"/>
            <p14:sldId id="302"/>
          </p14:sldIdLst>
        </p14:section>
        <p14:section name="Solution" id="{B0161835-6204-4266-8552-F3667AA67871}">
          <p14:sldIdLst>
            <p14:sldId id="284"/>
            <p14:sldId id="303"/>
          </p14:sldIdLst>
        </p14:section>
        <p14:section name="Market Potential" id="{B78F869A-DB52-4C0F-9771-93BD0B0C77E6}">
          <p14:sldIdLst>
            <p14:sldId id="286"/>
            <p14:sldId id="287"/>
          </p14:sldIdLst>
        </p14:section>
        <p14:section name="Business Model" id="{8EDEC664-D3C4-4592-8786-C99AA6E5D5F4}">
          <p14:sldIdLst>
            <p14:sldId id="288"/>
            <p14:sldId id="304"/>
          </p14:sldIdLst>
        </p14:section>
        <p14:section name="Growth Strategy" id="{F496BB06-4A29-4BF5-BA77-B16347F04B8B}">
          <p14:sldIdLst>
            <p14:sldId id="293"/>
            <p14:sldId id="294"/>
          </p14:sldIdLst>
        </p14:section>
        <p14:section name="Competition" id="{5F9BCD4A-9433-48A8-B291-287BE2581A63}">
          <p14:sldIdLst>
            <p14:sldId id="295"/>
            <p14:sldId id="296"/>
          </p14:sldIdLst>
        </p14:section>
        <p14:section name="Financials" id="{DAF8DABC-592A-4901-A0AC-5CDA09D8F45E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0E"/>
    <a:srgbClr val="6E6E3A"/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16" autoAdjust="0"/>
  </p:normalViewPr>
  <p:slideViewPr>
    <p:cSldViewPr snapToGrid="0">
      <p:cViewPr>
        <p:scale>
          <a:sx n="50" d="100"/>
          <a:sy n="50" d="100"/>
        </p:scale>
        <p:origin x="1795" y="6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8-4CF9-A595-A27022A6E1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8-4CF9-A595-A27022A6E1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4CF9-A595-A27022A6E1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C8-4CF9-A595-A27022A6E1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C8-4CF9-A595-A27022A6E1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C8-4CF9-A595-A27022A6E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68" userDrawn="1">
          <p15:clr>
            <a:srgbClr val="FBAE40"/>
          </p15:clr>
        </p15:guide>
        <p15:guide id="4" pos="784" userDrawn="1">
          <p15:clr>
            <a:srgbClr val="FBAE40"/>
          </p15:clr>
        </p15:guide>
        <p15:guide id="5" pos="1392" userDrawn="1">
          <p15:clr>
            <a:srgbClr val="FBAE40"/>
          </p15:clr>
        </p15:guide>
        <p15:guide id="6" pos="2008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32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48" userDrawn="1">
          <p15:clr>
            <a:srgbClr val="FBAE40"/>
          </p15:clr>
        </p15:guide>
        <p15:guide id="11" pos="5064" userDrawn="1">
          <p15:clr>
            <a:srgbClr val="FBAE40"/>
          </p15:clr>
        </p15:guide>
        <p15:guide id="12" pos="5672" userDrawn="1">
          <p15:clr>
            <a:srgbClr val="FBAE40"/>
          </p15:clr>
        </p15:guide>
        <p15:guide id="13" pos="6288" userDrawn="1">
          <p15:clr>
            <a:srgbClr val="FBAE40"/>
          </p15:clr>
        </p15:guide>
        <p15:guide id="14" pos="6896" userDrawn="1">
          <p15:clr>
            <a:srgbClr val="FBAE40"/>
          </p15:clr>
        </p15:guide>
        <p15:guide id="15" pos="7512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68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jp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20.png"/><Relationship Id="rId34" Type="http://schemas.openxmlformats.org/officeDocument/2006/relationships/image" Target="../media/image270.png"/><Relationship Id="rId42" Type="http://schemas.openxmlformats.org/officeDocument/2006/relationships/slide" Target="slide11.xml"/><Relationship Id="rId47" Type="http://schemas.openxmlformats.org/officeDocument/2006/relationships/image" Target="../media/image2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33" Type="http://schemas.openxmlformats.org/officeDocument/2006/relationships/slide" Target="slide5.xml"/><Relationship Id="rId38" Type="http://schemas.openxmlformats.org/officeDocument/2006/relationships/slide" Target="slide9.xml"/><Relationship Id="rId46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32" Type="http://schemas.openxmlformats.org/officeDocument/2006/relationships/image" Target="../media/image18.png"/><Relationship Id="rId37" Type="http://schemas.openxmlformats.org/officeDocument/2006/relationships/image" Target="../media/image20.png"/><Relationship Id="rId40" Type="http://schemas.openxmlformats.org/officeDocument/2006/relationships/image" Target="../media/image21.png"/><Relationship Id="rId45" Type="http://schemas.openxmlformats.org/officeDocument/2006/relationships/slide" Target="slide13.xml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36" Type="http://schemas.openxmlformats.org/officeDocument/2006/relationships/image" Target="../media/image19.png"/><Relationship Id="rId49" Type="http://schemas.openxmlformats.org/officeDocument/2006/relationships/image" Target="../media/image320.png"/><Relationship Id="rId10" Type="http://schemas.openxmlformats.org/officeDocument/2006/relationships/image" Target="../media/image9.png"/><Relationship Id="rId31" Type="http://schemas.openxmlformats.org/officeDocument/2006/relationships/image" Target="../media/image260.png"/><Relationship Id="rId44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30" Type="http://schemas.openxmlformats.org/officeDocument/2006/relationships/slide" Target="slide3.xml"/><Relationship Id="rId35" Type="http://schemas.openxmlformats.org/officeDocument/2006/relationships/image" Target="../media/image19.png"/><Relationship Id="rId43" Type="http://schemas.openxmlformats.org/officeDocument/2006/relationships/image" Target="../media/image300.png"/><Relationship Id="rId48" Type="http://schemas.openxmlformats.org/officeDocument/2006/relationships/slide" Target="slide15.xml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80E8DA2C-5834-5AA3-E38E-832B009BE6B1}"/>
              </a:ext>
            </a:extLst>
          </p:cNvPr>
          <p:cNvSpPr txBox="1"/>
          <p:nvPr/>
        </p:nvSpPr>
        <p:spPr>
          <a:xfrm>
            <a:off x="5408635" y="-770640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5EEAF5-40D6-46CC-DDF9-6A07620D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!!mission_big">
            <a:extLst>
              <a:ext uri="{FF2B5EF4-FFF2-40B4-BE49-F238E27FC236}">
                <a16:creationId xmlns:a16="http://schemas.microsoft.com/office/drawing/2014/main" id="{6B95066F-2A19-26EE-40A1-B67889BB0EB4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15" name="!!problem_big">
            <a:extLst>
              <a:ext uri="{FF2B5EF4-FFF2-40B4-BE49-F238E27FC236}">
                <a16:creationId xmlns:a16="http://schemas.microsoft.com/office/drawing/2014/main" id="{45BE5011-543B-C46D-2ED3-2081AE47ED60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16" name="!!solution_big">
            <a:extLst>
              <a:ext uri="{FF2B5EF4-FFF2-40B4-BE49-F238E27FC236}">
                <a16:creationId xmlns:a16="http://schemas.microsoft.com/office/drawing/2014/main" id="{F8D68757-C035-34E9-AABE-36AF322FD3B9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17" name="!!potential_big">
            <a:extLst>
              <a:ext uri="{FF2B5EF4-FFF2-40B4-BE49-F238E27FC236}">
                <a16:creationId xmlns:a16="http://schemas.microsoft.com/office/drawing/2014/main" id="{674334F4-1F7C-ECFD-BB7E-29676AF4D221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18" name="!!model_big">
            <a:extLst>
              <a:ext uri="{FF2B5EF4-FFF2-40B4-BE49-F238E27FC236}">
                <a16:creationId xmlns:a16="http://schemas.microsoft.com/office/drawing/2014/main" id="{ECA73423-1676-BDED-3186-EED810E1F3CB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19" name="!!growth_big">
            <a:extLst>
              <a:ext uri="{FF2B5EF4-FFF2-40B4-BE49-F238E27FC236}">
                <a16:creationId xmlns:a16="http://schemas.microsoft.com/office/drawing/2014/main" id="{2B076170-BD32-80D1-53C8-890E1BB460E1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2" name="!!competition_big">
            <a:extLst>
              <a:ext uri="{FF2B5EF4-FFF2-40B4-BE49-F238E27FC236}">
                <a16:creationId xmlns:a16="http://schemas.microsoft.com/office/drawing/2014/main" id="{4F1C05B6-6DAB-EF71-065A-91877930C5D9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3" name="!!finanvials_big">
            <a:extLst>
              <a:ext uri="{FF2B5EF4-FFF2-40B4-BE49-F238E27FC236}">
                <a16:creationId xmlns:a16="http://schemas.microsoft.com/office/drawing/2014/main" id="{FC5ACDDC-B4D1-6B15-F52E-C9F76B5DC98C}"/>
              </a:ext>
            </a:extLst>
          </p:cNvPr>
          <p:cNvSpPr/>
          <p:nvPr/>
        </p:nvSpPr>
        <p:spPr>
          <a:xfrm>
            <a:off x="6893377" y="1837689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26" name="!!mission">
            <a:extLst>
              <a:ext uri="{FF2B5EF4-FFF2-40B4-BE49-F238E27FC236}">
                <a16:creationId xmlns:a16="http://schemas.microsoft.com/office/drawing/2014/main" id="{8CC29EB0-8B81-BA1B-490D-39F0E20731C7}"/>
              </a:ext>
            </a:extLst>
          </p:cNvPr>
          <p:cNvGrpSpPr/>
          <p:nvPr/>
        </p:nvGrpSpPr>
        <p:grpSpPr>
          <a:xfrm>
            <a:off x="6783368" y="3360372"/>
            <a:ext cx="507586" cy="507586"/>
            <a:chOff x="1700837" y="1711757"/>
            <a:chExt cx="507586" cy="507586"/>
          </a:xfrm>
        </p:grpSpPr>
        <p:sp useBgFill="1">
          <p:nvSpPr>
            <p:cNvPr id="27" name="Oval 26">
              <a:extLst>
                <a:ext uri="{FF2B5EF4-FFF2-40B4-BE49-F238E27FC236}">
                  <a16:creationId xmlns:a16="http://schemas.microsoft.com/office/drawing/2014/main" id="{572D0DEA-2666-FB3C-4D14-8BFC1F4009A6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374B3FE-4F97-7445-B0EE-5ADC7E93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31" name="!!problem">
            <a:extLst>
              <a:ext uri="{FF2B5EF4-FFF2-40B4-BE49-F238E27FC236}">
                <a16:creationId xmlns:a16="http://schemas.microsoft.com/office/drawing/2014/main" id="{E42D910B-529B-363C-D4AF-19D74D016E72}"/>
              </a:ext>
            </a:extLst>
          </p:cNvPr>
          <p:cNvGrpSpPr/>
          <p:nvPr/>
        </p:nvGrpSpPr>
        <p:grpSpPr>
          <a:xfrm>
            <a:off x="6765584" y="2339225"/>
            <a:ext cx="507586" cy="507586"/>
            <a:chOff x="2240169" y="4083721"/>
            <a:chExt cx="507586" cy="507586"/>
          </a:xfrm>
        </p:grpSpPr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9A5F7D17-F601-5F98-0AF2-A7B1D5FA23EB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F08328F-2A15-31FA-FE45-171E41E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35" name="!!solution">
            <a:extLst>
              <a:ext uri="{FF2B5EF4-FFF2-40B4-BE49-F238E27FC236}">
                <a16:creationId xmlns:a16="http://schemas.microsoft.com/office/drawing/2014/main" id="{80A8B025-7202-79E2-99E5-95FE75C1D375}"/>
              </a:ext>
            </a:extLst>
          </p:cNvPr>
          <p:cNvGrpSpPr/>
          <p:nvPr/>
        </p:nvGrpSpPr>
        <p:grpSpPr>
          <a:xfrm>
            <a:off x="7910718" y="1586676"/>
            <a:ext cx="507586" cy="507586"/>
            <a:chOff x="3825777" y="2263184"/>
            <a:chExt cx="507586" cy="507586"/>
          </a:xfrm>
        </p:grpSpPr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7FEF11B0-1542-B6A7-974E-76063F7B4200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C97000B-123C-FC05-B467-F9B38660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38" name="!!potential">
            <a:extLst>
              <a:ext uri="{FF2B5EF4-FFF2-40B4-BE49-F238E27FC236}">
                <a16:creationId xmlns:a16="http://schemas.microsoft.com/office/drawing/2014/main" id="{88F97CFF-E061-9C5A-5699-587350B31023}"/>
              </a:ext>
            </a:extLst>
          </p:cNvPr>
          <p:cNvGrpSpPr/>
          <p:nvPr/>
        </p:nvGrpSpPr>
        <p:grpSpPr>
          <a:xfrm>
            <a:off x="7910718" y="4048831"/>
            <a:ext cx="507586" cy="507586"/>
            <a:chOff x="4797684" y="4481585"/>
            <a:chExt cx="507586" cy="507586"/>
          </a:xfrm>
        </p:grpSpPr>
        <p:sp useBgFill="1">
          <p:nvSpPr>
            <p:cNvPr id="39" name="Oval 38">
              <a:extLst>
                <a:ext uri="{FF2B5EF4-FFF2-40B4-BE49-F238E27FC236}">
                  <a16:creationId xmlns:a16="http://schemas.microsoft.com/office/drawing/2014/main" id="{89C54F20-525E-554F-EEDF-F54CDB9B2FC2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33F9EB1-2F5C-C1E1-B899-24B8A1DF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!!model">
            <a:extLst>
              <a:ext uri="{FF2B5EF4-FFF2-40B4-BE49-F238E27FC236}">
                <a16:creationId xmlns:a16="http://schemas.microsoft.com/office/drawing/2014/main" id="{0F6F1243-A1A2-CD41-5768-80860109CA02}"/>
              </a:ext>
            </a:extLst>
          </p:cNvPr>
          <p:cNvGrpSpPr/>
          <p:nvPr/>
        </p:nvGrpSpPr>
        <p:grpSpPr>
          <a:xfrm>
            <a:off x="7897432" y="2841744"/>
            <a:ext cx="507586" cy="507586"/>
            <a:chOff x="5832785" y="1868829"/>
            <a:chExt cx="507586" cy="507586"/>
          </a:xfrm>
        </p:grpSpPr>
        <p:sp useBgFill="1">
          <p:nvSpPr>
            <p:cNvPr id="46" name="Oval 45">
              <a:extLst>
                <a:ext uri="{FF2B5EF4-FFF2-40B4-BE49-F238E27FC236}">
                  <a16:creationId xmlns:a16="http://schemas.microsoft.com/office/drawing/2014/main" id="{5F1126ED-96B7-01FE-D71E-227C0DCAAEB9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D609C0D-AFF5-5136-BC70-D97C4C85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51" name="!!competition">
            <a:extLst>
              <a:ext uri="{FF2B5EF4-FFF2-40B4-BE49-F238E27FC236}">
                <a16:creationId xmlns:a16="http://schemas.microsoft.com/office/drawing/2014/main" id="{E17BDE84-539C-2550-D07E-797F5D65C894}"/>
              </a:ext>
            </a:extLst>
          </p:cNvPr>
          <p:cNvGrpSpPr/>
          <p:nvPr/>
        </p:nvGrpSpPr>
        <p:grpSpPr>
          <a:xfrm>
            <a:off x="9053855" y="2321570"/>
            <a:ext cx="507586" cy="507586"/>
            <a:chOff x="7790768" y="1868829"/>
            <a:chExt cx="507586" cy="507586"/>
          </a:xfrm>
        </p:grpSpPr>
        <p:sp useBgFill="1">
          <p:nvSpPr>
            <p:cNvPr id="52" name="Oval 51">
              <a:extLst>
                <a:ext uri="{FF2B5EF4-FFF2-40B4-BE49-F238E27FC236}">
                  <a16:creationId xmlns:a16="http://schemas.microsoft.com/office/drawing/2014/main" id="{A9E11FF8-8F22-F5AF-E26C-75EAA8A9B95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AB9A2995-ED88-9139-4B6C-A03F2F77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57" name="!!team">
            <a:extLst>
              <a:ext uri="{FF2B5EF4-FFF2-40B4-BE49-F238E27FC236}">
                <a16:creationId xmlns:a16="http://schemas.microsoft.com/office/drawing/2014/main" id="{C65258BB-CF8D-2F9D-9F11-1E3658A82CA8}"/>
              </a:ext>
            </a:extLst>
          </p:cNvPr>
          <p:cNvGrpSpPr/>
          <p:nvPr/>
        </p:nvGrpSpPr>
        <p:grpSpPr>
          <a:xfrm>
            <a:off x="9053855" y="3429000"/>
            <a:ext cx="507586" cy="507586"/>
            <a:chOff x="9748751" y="1868829"/>
            <a:chExt cx="507586" cy="507586"/>
          </a:xfrm>
        </p:grpSpPr>
        <p:sp useBgFill="1">
          <p:nvSpPr>
            <p:cNvPr id="58" name="Oval 57">
              <a:extLst>
                <a:ext uri="{FF2B5EF4-FFF2-40B4-BE49-F238E27FC236}">
                  <a16:creationId xmlns:a16="http://schemas.microsoft.com/office/drawing/2014/main" id="{E4DA7C8A-317C-FAB0-9695-26DCF5099A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C1566FE2-EA48-2AAE-83A3-0CF3F22E8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40744D7-CB54-2CAA-2E44-8D3E19EDCEF6}"/>
              </a:ext>
            </a:extLst>
          </p:cNvPr>
          <p:cNvSpPr txBox="1"/>
          <p:nvPr/>
        </p:nvSpPr>
        <p:spPr>
          <a:xfrm>
            <a:off x="1403692" y="3349330"/>
            <a:ext cx="4692310" cy="1266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1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Playfair Display" pitchFamily="2" charset="0"/>
              </a:rPr>
              <a:t>Exploring 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1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Playfair Display" pitchFamily="2" charset="0"/>
              </a:rPr>
              <a:t>Earth’s Tremors</a:t>
            </a:r>
            <a:endParaRPr kumimoji="0" lang="en-US" sz="540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71" name="Oval 70">
            <a:extLst>
              <a:ext uri="{FF2B5EF4-FFF2-40B4-BE49-F238E27FC236}">
                <a16:creationId xmlns:a16="http://schemas.microsoft.com/office/drawing/2014/main" id="{9D7F9D8C-1E6A-E0DD-AF61-ADD144DDD2A2}"/>
              </a:ext>
            </a:extLst>
          </p:cNvPr>
          <p:cNvSpPr/>
          <p:nvPr/>
        </p:nvSpPr>
        <p:spPr>
          <a:xfrm>
            <a:off x="2243756" y="1150992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72" name="Oval 71">
            <a:extLst>
              <a:ext uri="{FF2B5EF4-FFF2-40B4-BE49-F238E27FC236}">
                <a16:creationId xmlns:a16="http://schemas.microsoft.com/office/drawing/2014/main" id="{E950BEB6-30F4-721B-E51C-3FA796C7B3D3}"/>
              </a:ext>
            </a:extLst>
          </p:cNvPr>
          <p:cNvSpPr/>
          <p:nvPr/>
        </p:nvSpPr>
        <p:spPr>
          <a:xfrm>
            <a:off x="2267043" y="2005580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73" name="Oval 72">
            <a:extLst>
              <a:ext uri="{FF2B5EF4-FFF2-40B4-BE49-F238E27FC236}">
                <a16:creationId xmlns:a16="http://schemas.microsoft.com/office/drawing/2014/main" id="{D9919F7A-6466-9E3E-A631-F6C648F74C21}"/>
              </a:ext>
            </a:extLst>
          </p:cNvPr>
          <p:cNvSpPr/>
          <p:nvPr/>
        </p:nvSpPr>
        <p:spPr>
          <a:xfrm>
            <a:off x="2115398" y="1834096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4" name="Slide Title">
            <a:extLst>
              <a:ext uri="{FF2B5EF4-FFF2-40B4-BE49-F238E27FC236}">
                <a16:creationId xmlns:a16="http://schemas.microsoft.com/office/drawing/2014/main" id="{1477F45F-1E5C-D822-D721-28C7F85045F1}"/>
              </a:ext>
            </a:extLst>
          </p:cNvPr>
          <p:cNvSpPr txBox="1"/>
          <p:nvPr/>
        </p:nvSpPr>
        <p:spPr>
          <a:xfrm>
            <a:off x="1277541" y="2229313"/>
            <a:ext cx="5204695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spc="-150" dirty="0" err="1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Tectonix</a:t>
            </a:r>
            <a:r>
              <a:rPr kumimoji="0" lang="en-US" sz="115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75" name="Slide Title">
            <a:extLst>
              <a:ext uri="{FF2B5EF4-FFF2-40B4-BE49-F238E27FC236}">
                <a16:creationId xmlns:a16="http://schemas.microsoft.com/office/drawing/2014/main" id="{C2847674-5CE4-AB53-8DA8-65BE219E51E2}"/>
              </a:ext>
            </a:extLst>
          </p:cNvPr>
          <p:cNvSpPr txBox="1"/>
          <p:nvPr/>
        </p:nvSpPr>
        <p:spPr>
          <a:xfrm>
            <a:off x="5408633" y="-770641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7EDF2632-3ED4-221C-D17E-9BE47401B407}"/>
              </a:ext>
            </a:extLst>
          </p:cNvPr>
          <p:cNvSpPr/>
          <p:nvPr/>
        </p:nvSpPr>
        <p:spPr>
          <a:xfrm>
            <a:off x="9629192" y="5402424"/>
            <a:ext cx="2176451" cy="112921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Darker Grotesque" pitchFamily="2" charset="0"/>
              </a:rPr>
              <a:t>Team </a:t>
            </a:r>
            <a:r>
              <a:rPr lang="en-US" sz="1400" b="1" dirty="0" err="1">
                <a:solidFill>
                  <a:prstClr val="white"/>
                </a:solidFill>
                <a:latin typeface="Darker Grotesque" pitchFamily="2" charset="0"/>
              </a:rPr>
              <a:t>SkyNet</a:t>
            </a:r>
            <a:r>
              <a:rPr lang="en-US" sz="1400" b="1" dirty="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GB" sz="1200" dirty="0">
                <a:solidFill>
                  <a:prstClr val="white"/>
                </a:solidFill>
                <a:latin typeface="Darker Grotesque" pitchFamily="2" charset="0"/>
              </a:rPr>
              <a:t>: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JAISHNAV DAS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PRATEEK DEBNATH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RAHUL AHMED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BISWARUP GOSWAMI</a:t>
            </a: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3.7037E-6 L -4.16667E-6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6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6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7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7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7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7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78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2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4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69" grpId="0"/>
      <p:bldP spid="69" grpId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/>
      <p:bldP spid="7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1627048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Tec</a:t>
            </a:r>
            <a:r>
              <a:rPr lang="en-US" kern="0" dirty="0" err="1">
                <a:solidFill>
                  <a:prstClr val="white"/>
                </a:solidFill>
                <a:latin typeface="Darker Grotesque" pitchFamily="2" charset="0"/>
              </a:rPr>
              <a:t>hnology</a:t>
            </a: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 Stack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68C9F5-EA26-9CED-D1BA-0386C3A858E1}"/>
              </a:ext>
            </a:extLst>
          </p:cNvPr>
          <p:cNvGrpSpPr/>
          <p:nvPr/>
        </p:nvGrpSpPr>
        <p:grpSpPr>
          <a:xfrm>
            <a:off x="248093" y="407551"/>
            <a:ext cx="11644423" cy="5154438"/>
            <a:chOff x="299484" y="369986"/>
            <a:chExt cx="11644423" cy="515443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C10F56-A273-C32F-0F55-F8DAD118B94A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model">
              <a:extLst>
                <a:ext uri="{FF2B5EF4-FFF2-40B4-BE49-F238E27FC236}">
                  <a16:creationId xmlns:a16="http://schemas.microsoft.com/office/drawing/2014/main" id="{F51B1873-4223-1D99-F908-62B7BB4F14F7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DDCEEB63-FD54-930B-5BB2-ED1F246A561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D6D85D96-DFC0-A226-E885-3CBE48B72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843788-097F-0E0B-DC10-5666B7ECA5E8}"/>
                </a:ext>
              </a:extLst>
            </p:cNvPr>
            <p:cNvGrpSpPr/>
            <p:nvPr/>
          </p:nvGrpSpPr>
          <p:grpSpPr>
            <a:xfrm>
              <a:off x="3169250" y="2519320"/>
              <a:ext cx="5838539" cy="1969226"/>
              <a:chOff x="3788520" y="3116962"/>
              <a:chExt cx="4590467" cy="154827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DCC6C45-A1BC-7B9D-5408-3DA3C2C40F22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03A399-F956-52FB-C8F7-04F46847C188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EC17BB-23DF-47AF-A2A3-8C3616B04D33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DA99FFC-484F-9BE2-8938-C8EFDACE4E97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B0271A8-25F9-572E-2ABE-23E3623EB43E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49D46BB-CB46-F362-BC71-5DE71D55B2E6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251B537F-F250-7D1D-B0AA-4C2083C9A3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FAB58BDB-249F-CAB1-F554-19A8D42CC20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2F3408A4-A7E2-AE1D-1EFA-B2501DD320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F17DB1-BDF8-02F4-E2A5-1F440AE77165}"/>
                  </a:ext>
                </a:extLst>
              </p:cNvPr>
              <p:cNvSpPr/>
              <p:nvPr/>
            </p:nvSpPr>
            <p:spPr>
              <a:xfrm>
                <a:off x="68512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7F4FD694-4985-6556-0660-69E66F7DD7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79846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C83CB54-1E62-65C5-7AF5-75FC87B9248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223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CA2FCA-1C43-96D5-E750-A7B4C2951CB7}"/>
                </a:ext>
              </a:extLst>
            </p:cNvPr>
            <p:cNvSpPr txBox="1"/>
            <p:nvPr/>
          </p:nvSpPr>
          <p:spPr>
            <a:xfrm>
              <a:off x="350875" y="1277944"/>
              <a:ext cx="8060745" cy="587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sz="4800" dirty="0"/>
                <a:t>Built with Modern Web Tools</a:t>
              </a:r>
              <a:endParaRPr lang="en-GB" sz="4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74AF9B-BEB3-E65E-C232-3B998A23ADD1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US" b="1" dirty="0"/>
                <a:t>Frontend: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React.js / HTML, CSS, JS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41CA4-569D-18E2-0D27-C2E7B6BA12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IN" dirty="0"/>
                <a:t>🗺️</a:t>
              </a:r>
              <a:r>
                <a:rPr lang="en-IN" b="1" dirty="0"/>
                <a:t>Maps &amp; Graphs:</a:t>
              </a:r>
              <a:r>
                <a:rPr lang="en-IN" dirty="0"/>
                <a:t> Leaflet.js / </a:t>
              </a:r>
              <a:r>
                <a:rPr lang="en-IN" dirty="0" err="1"/>
                <a:t>Mapbox</a:t>
              </a:r>
              <a:r>
                <a:rPr lang="en-IN" dirty="0"/>
                <a:t> + Chart.js / D3.js.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F46D52-A8D3-2172-5CF5-DA98F3FD07F1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US" dirty="0"/>
                <a:t> </a:t>
              </a:r>
              <a:r>
                <a:rPr lang="en-US" b="1" dirty="0"/>
                <a:t>Data Source:</a:t>
              </a:r>
              <a:r>
                <a:rPr lang="en-US" dirty="0"/>
                <a:t> USGS Earthquake </a:t>
              </a:r>
              <a:r>
                <a:rPr lang="en-US" dirty="0" err="1"/>
                <a:t>GeoJSON</a:t>
              </a:r>
              <a:r>
                <a:rPr lang="en-US" dirty="0"/>
                <a:t> API.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Demo/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1659467" y="3136452"/>
            <a:ext cx="8873066" cy="217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500" kern="0" dirty="0">
                <a:solidFill>
                  <a:prstClr val="white"/>
                </a:solidFill>
                <a:latin typeface="Darker Grotesque" pitchFamily="2" charset="0"/>
              </a:rPr>
              <a:t>Prototype</a:t>
            </a:r>
            <a:endParaRPr kumimoji="0" lang="en-US" sz="16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1EA5FB-CC54-69D0-21B0-46E43C017994}"/>
              </a:ext>
            </a:extLst>
          </p:cNvPr>
          <p:cNvGrpSpPr/>
          <p:nvPr/>
        </p:nvGrpSpPr>
        <p:grpSpPr>
          <a:xfrm>
            <a:off x="267734" y="7329586"/>
            <a:ext cx="11676173" cy="5607474"/>
            <a:chOff x="267734" y="369986"/>
            <a:chExt cx="11676173" cy="560747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62E1A0-F133-F7FD-42E7-673F83DBD3E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B65626-A2C8-B971-A208-8204B3FE80EB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4B57129-93D4-8DDE-54D1-E3A797AD1F69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8FFDC39-BF4C-6ABF-4C0E-C25F508E38EF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1B51B61-695B-04DA-77BA-6FD2F5D92D61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CB7AEBB-CDBA-BB13-CDEB-5F72646353D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4778161-CC57-FD40-5998-B458B2ED737A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298F65-AB26-8574-6CE5-2C1BDE6BFA4D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AE4A87-0833-7C11-382E-D51D8F4342F5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4D66FA-EF48-B3CB-D772-11A76461D1F2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801BFCE-DB99-BA17-A407-BB01616E80E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124EEB2-65AA-1015-48AD-6C906C69754D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AD7A92-9C73-A623-DF84-7D00200FA33A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EF1694A-EAF2-2338-55FC-116921410160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D38DEAD-D9CD-36EC-076B-D9EA12B3A024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C1D2A83-B8D4-302E-12F9-B14C30A17077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983DBF-E83A-0931-CCB1-4CF44A58471D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26C2905-855C-0246-4261-A080D306B5B3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5B1D6A0-BC51-663A-FBEB-15BBF55BB618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2AD88DC-D0FF-B328-AEF5-13A288EC2D51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EEF3670-1D47-EEB5-AD6D-0AE97096A8FD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8A7ECEB-1102-5EAA-8E3E-050904477B2F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C97ED0-249D-7C2D-2082-1098A6D8DD8B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6C4420-6B79-39A1-966B-2CBF1CD447C3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5AD8667-5E4E-F581-E4CA-7E0FF7D3128F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CB4A305-818F-223C-FCBE-777EE3C061A2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5C05EFE-C336-37AE-045F-C6ECC4F0E287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2" name="Rounded Rectangle 26">
                <a:extLst>
                  <a:ext uri="{FF2B5EF4-FFF2-40B4-BE49-F238E27FC236}">
                    <a16:creationId xmlns:a16="http://schemas.microsoft.com/office/drawing/2014/main" id="{4E1DF83D-170C-47B5-BC81-06F3F75B753F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3" name="Rounded Rectangle 26">
                <a:extLst>
                  <a:ext uri="{FF2B5EF4-FFF2-40B4-BE49-F238E27FC236}">
                    <a16:creationId xmlns:a16="http://schemas.microsoft.com/office/drawing/2014/main" id="{007ED42B-E99B-B5D6-8DF9-08B95A93CFC4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4" name="Rounded Rectangle 26">
                <a:extLst>
                  <a:ext uri="{FF2B5EF4-FFF2-40B4-BE49-F238E27FC236}">
                    <a16:creationId xmlns:a16="http://schemas.microsoft.com/office/drawing/2014/main" id="{95501D7E-9221-AA07-666A-A86FDCC2BF88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5" name="Rounded Rectangle 26">
                <a:extLst>
                  <a:ext uri="{FF2B5EF4-FFF2-40B4-BE49-F238E27FC236}">
                    <a16:creationId xmlns:a16="http://schemas.microsoft.com/office/drawing/2014/main" id="{4637DA83-C166-3E2D-E08E-8FC993207140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6" name="Rounded Rectangle 26">
                <a:extLst>
                  <a:ext uri="{FF2B5EF4-FFF2-40B4-BE49-F238E27FC236}">
                    <a16:creationId xmlns:a16="http://schemas.microsoft.com/office/drawing/2014/main" id="{C6301C98-D005-0F8F-8445-0CA19D29D401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207" name="!!growth">
                <a:extLst>
                  <a:ext uri="{FF2B5EF4-FFF2-40B4-BE49-F238E27FC236}">
                    <a16:creationId xmlns:a16="http://schemas.microsoft.com/office/drawing/2014/main" id="{D68EC6FA-6136-AFED-2BA0-B8CB9F74168A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6B25288-042F-E567-AE40-B0DD1DBD90C3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5D796946-D145-E632-4C79-231D5CE6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9A617BC-BB20-8A15-D833-C31AEC388816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169758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Demo / Prototype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4AC99-EA79-392B-78ED-51684A8B3E48}"/>
              </a:ext>
            </a:extLst>
          </p:cNvPr>
          <p:cNvCxnSpPr/>
          <p:nvPr/>
        </p:nvCxnSpPr>
        <p:spPr>
          <a:xfrm>
            <a:off x="299484" y="650746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046E28-DE35-FA97-C1A4-F5940815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"/>
          <a:stretch>
            <a:fillRect/>
          </a:stretch>
        </p:blipFill>
        <p:spPr>
          <a:xfrm>
            <a:off x="5083527" y="3429000"/>
            <a:ext cx="6968513" cy="3284375"/>
          </a:xfrm>
          <a:prstGeom prst="rect">
            <a:avLst/>
          </a:prstGeom>
        </p:spPr>
      </p:pic>
      <p:grpSp>
        <p:nvGrpSpPr>
          <p:cNvPr id="2" name="!!team">
            <a:extLst>
              <a:ext uri="{FF2B5EF4-FFF2-40B4-BE49-F238E27FC236}">
                <a16:creationId xmlns:a16="http://schemas.microsoft.com/office/drawing/2014/main" id="{F59DE035-AEAE-39C9-466F-767C890C7298}"/>
              </a:ext>
            </a:extLst>
          </p:cNvPr>
          <p:cNvGrpSpPr/>
          <p:nvPr/>
        </p:nvGrpSpPr>
        <p:grpSpPr>
          <a:xfrm>
            <a:off x="5842207" y="428309"/>
            <a:ext cx="507586" cy="507586"/>
            <a:chOff x="9748751" y="1868829"/>
            <a:chExt cx="507586" cy="507586"/>
          </a:xfrm>
        </p:grpSpPr>
        <p:sp useBgFill="1">
          <p:nvSpPr>
            <p:cNvPr id="5" name="Oval 4">
              <a:extLst>
                <a:ext uri="{FF2B5EF4-FFF2-40B4-BE49-F238E27FC236}">
                  <a16:creationId xmlns:a16="http://schemas.microsoft.com/office/drawing/2014/main" id="{E5181745-7C81-A5CB-96C8-62FA85B3F903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2C7FADA-F447-3CAF-3BAF-F4CDDA2A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E40869-BB9A-A8C7-A99A-8C18AE1FA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8109" r="14222" b="20000"/>
          <a:stretch>
            <a:fillRect/>
          </a:stretch>
        </p:blipFill>
        <p:spPr>
          <a:xfrm>
            <a:off x="139960" y="792275"/>
            <a:ext cx="4811618" cy="3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Impact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A33A8-33B8-4E6D-B494-9434B939D75E}"/>
              </a:ext>
            </a:extLst>
          </p:cNvPr>
          <p:cNvGrpSpPr/>
          <p:nvPr/>
        </p:nvGrpSpPr>
        <p:grpSpPr>
          <a:xfrm>
            <a:off x="234547" y="7117920"/>
            <a:ext cx="11709360" cy="5721781"/>
            <a:chOff x="234547" y="369986"/>
            <a:chExt cx="11709360" cy="57217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B145E-6E3D-DB2F-ED0F-24AD2C32056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!!competition">
              <a:extLst>
                <a:ext uri="{FF2B5EF4-FFF2-40B4-BE49-F238E27FC236}">
                  <a16:creationId xmlns:a16="http://schemas.microsoft.com/office/drawing/2014/main" id="{C9FC7EC9-B5D3-AEB7-60DB-B5AD839732E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9814BA89-76E7-4B1A-228B-D946D0D31FBA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70225EC-796E-470A-3354-38C40BCC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FE122-AA77-F371-D05B-FF31D06992EE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E196F-6CDA-1324-DCF4-A1B9B6D375B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BAD8B3-BFB5-1D73-A655-B85A44125381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ECCCA7-6369-1C2E-1BEC-EABE0C1E0B7D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6D8F3-28AD-22C1-F561-5174DB8EFEAB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72959-358F-6B59-FAFA-CF22CB94DFDC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3D0BF9-1B83-C23D-ECB1-C78D6CF9026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9352442-738A-B26A-F06A-C18BF12378F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9E0B5F-8805-8FB7-899E-A3C5E405613A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121AD7-EC5F-06A3-19DC-1819377C94D0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BA2A10-3AF5-629C-9665-E84715C8E208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45562-EF5A-7E04-A272-61897D8CA6A5}"/>
              </a:ext>
            </a:extLst>
          </p:cNvPr>
          <p:cNvSpPr txBox="1"/>
          <p:nvPr/>
        </p:nvSpPr>
        <p:spPr>
          <a:xfrm>
            <a:off x="299484" y="326581"/>
            <a:ext cx="1249398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Impact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1F8E7B-E1FF-CA34-C96A-D33374058369}"/>
              </a:ext>
            </a:extLst>
          </p:cNvPr>
          <p:cNvGrpSpPr/>
          <p:nvPr/>
        </p:nvGrpSpPr>
        <p:grpSpPr>
          <a:xfrm>
            <a:off x="241320" y="407551"/>
            <a:ext cx="11709360" cy="6042898"/>
            <a:chOff x="234547" y="369986"/>
            <a:chExt cx="11709360" cy="604289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41B7FAE-4866-A263-E991-D4FCBCB852E5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" name="!!competition">
              <a:extLst>
                <a:ext uri="{FF2B5EF4-FFF2-40B4-BE49-F238E27FC236}">
                  <a16:creationId xmlns:a16="http://schemas.microsoft.com/office/drawing/2014/main" id="{74012B2E-5A72-9F26-6B5E-56414F0A358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7" name="Oval 6">
                <a:extLst>
                  <a:ext uri="{FF2B5EF4-FFF2-40B4-BE49-F238E27FC236}">
                    <a16:creationId xmlns:a16="http://schemas.microsoft.com/office/drawing/2014/main" id="{9A22C53F-3E56-34E9-2CA1-3B30B8FB208B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3EC2CCEE-EFF3-9F23-541D-D7987B57C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547E5B-44EA-F3BF-9F66-0DC1828939FA}"/>
                </a:ext>
              </a:extLst>
            </p:cNvPr>
            <p:cNvSpPr txBox="1"/>
            <p:nvPr/>
          </p:nvSpPr>
          <p:spPr>
            <a:xfrm>
              <a:off x="234547" y="1056986"/>
              <a:ext cx="4533395" cy="381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IN" sz="2800" dirty="0"/>
                <a:t>Why It Matters :</a:t>
              </a:r>
              <a:endParaRPr lang="en-GB" sz="28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1F6744-DA89-48E5-B010-58906E4C5522}"/>
                </a:ext>
              </a:extLst>
            </p:cNvPr>
            <p:cNvCxnSpPr>
              <a:cxnSpLocks/>
            </p:cNvCxnSpPr>
            <p:nvPr/>
          </p:nvCxnSpPr>
          <p:spPr>
            <a:xfrm>
              <a:off x="6089227" y="2655310"/>
              <a:ext cx="0" cy="232699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5A8015-342B-2D9F-5B54-2B18166195DE}"/>
                </a:ext>
              </a:extLst>
            </p:cNvPr>
            <p:cNvSpPr/>
            <p:nvPr/>
          </p:nvSpPr>
          <p:spPr>
            <a:xfrm>
              <a:off x="4432040" y="1251664"/>
              <a:ext cx="3258942" cy="1409409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🧑‍🎓 Students get </a:t>
              </a:r>
              <a:r>
                <a:rPr lang="en-US" sz="2400" b="1" dirty="0"/>
                <a:t>hands-on learning</a:t>
              </a:r>
              <a:r>
                <a:rPr lang="en-US" sz="2400" dirty="0"/>
                <a:t> beyond textbooks.</a:t>
              </a:r>
              <a:endParaRPr lang="en-GB" sz="2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2535E9-EEEA-FAFE-663C-C24E1B4467FC}"/>
                </a:ext>
              </a:extLst>
            </p:cNvPr>
            <p:cNvSpPr/>
            <p:nvPr/>
          </p:nvSpPr>
          <p:spPr>
            <a:xfrm>
              <a:off x="4432041" y="4982303"/>
              <a:ext cx="3258942" cy="1430581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📚 We bridge </a:t>
              </a:r>
              <a:r>
                <a:rPr lang="en-US" sz="2400" b="1" dirty="0"/>
                <a:t>data science and education</a:t>
              </a:r>
              <a:r>
                <a:rPr lang="en-US" sz="2400" dirty="0"/>
                <a:t> in a way that’s fun.</a:t>
              </a:r>
              <a:endParaRPr lang="en-GB" sz="2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08379D-3C73-7519-F6CE-B56136B68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7942" y="3805235"/>
              <a:ext cx="2699105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2472769-AF3F-E7A0-E400-739FB67117FB}"/>
                </a:ext>
              </a:extLst>
            </p:cNvPr>
            <p:cNvSpPr/>
            <p:nvPr/>
          </p:nvSpPr>
          <p:spPr>
            <a:xfrm>
              <a:off x="7467047" y="2655310"/>
              <a:ext cx="2754536" cy="2326951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💡 Can expand to other hazards (volcanoes, tsunamis, floods).</a:t>
              </a:r>
              <a:endParaRPr lang="en-GB" sz="2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AAFF40E-172C-36AA-F706-62D16DEB2D26}"/>
                </a:ext>
              </a:extLst>
            </p:cNvPr>
            <p:cNvSpPr/>
            <p:nvPr/>
          </p:nvSpPr>
          <p:spPr>
            <a:xfrm>
              <a:off x="1956871" y="2655310"/>
              <a:ext cx="2811071" cy="2326951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🌐 Promotes </a:t>
              </a:r>
              <a:r>
                <a:rPr lang="en-US" sz="2400" b="1" dirty="0"/>
                <a:t>awareness &amp; preparedness</a:t>
              </a:r>
              <a:r>
                <a:rPr lang="en-US" sz="2400" dirty="0"/>
                <a:t> for disasters.</a:t>
              </a:r>
              <a:endParaRPr lang="en-GB" sz="2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5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73788" y="952168"/>
            <a:ext cx="116162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Future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Scope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2FB639-1112-1ED9-1906-8EA464A9003B}"/>
              </a:ext>
            </a:extLst>
          </p:cNvPr>
          <p:cNvSpPr txBox="1"/>
          <p:nvPr/>
        </p:nvSpPr>
        <p:spPr>
          <a:xfrm>
            <a:off x="299484" y="407551"/>
            <a:ext cx="1237518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Future Scope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D6D4C48-33D4-1775-7908-0925B45C1FD0}"/>
              </a:ext>
            </a:extLst>
          </p:cNvPr>
          <p:cNvGrpSpPr/>
          <p:nvPr/>
        </p:nvGrpSpPr>
        <p:grpSpPr>
          <a:xfrm>
            <a:off x="299484" y="623779"/>
            <a:ext cx="11644423" cy="5264949"/>
            <a:chOff x="299484" y="623779"/>
            <a:chExt cx="11644423" cy="52649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524FAE-90ED-B32B-21F7-676C0CDD01F7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70882DA-B048-2D6C-D92E-86AB13988B51}"/>
                </a:ext>
              </a:extLst>
            </p:cNvPr>
            <p:cNvGrpSpPr/>
            <p:nvPr/>
          </p:nvGrpSpPr>
          <p:grpSpPr>
            <a:xfrm>
              <a:off x="6676246" y="1808953"/>
              <a:ext cx="3733402" cy="1920950"/>
              <a:chOff x="-1234778" y="1808953"/>
              <a:chExt cx="3733402" cy="192095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7A2DB65-FC9F-16C6-D7C0-C9D7D08DDF20}"/>
                  </a:ext>
                </a:extLst>
              </p:cNvPr>
              <p:cNvSpPr/>
              <p:nvPr/>
            </p:nvSpPr>
            <p:spPr>
              <a:xfrm>
                <a:off x="-1234778" y="1808953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90FADB8-6583-C209-66F1-7873886DB0C0}"/>
                  </a:ext>
                </a:extLst>
              </p:cNvPr>
              <p:cNvSpPr txBox="1"/>
              <p:nvPr/>
            </p:nvSpPr>
            <p:spPr>
              <a:xfrm rot="10800000" flipV="1">
                <a:off x="-959719" y="2424108"/>
                <a:ext cx="3069771" cy="690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sz="2400" dirty="0"/>
                  <a:t>🕶️ </a:t>
                </a:r>
                <a:r>
                  <a:rPr lang="en-US" sz="2400" b="1" dirty="0"/>
                  <a:t>AR/VR integration</a:t>
                </a:r>
                <a:r>
                  <a:rPr lang="en-US" sz="2400" dirty="0"/>
                  <a:t> → immersive earthquake simulations.</a:t>
                </a:r>
                <a:endParaRPr lang="en-GB" sz="2400" dirty="0">
                  <a:latin typeface="+mj-lt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5816078-C965-EAD5-8D2A-0794FB6DE0F5}"/>
                </a:ext>
              </a:extLst>
            </p:cNvPr>
            <p:cNvGrpSpPr/>
            <p:nvPr/>
          </p:nvGrpSpPr>
          <p:grpSpPr>
            <a:xfrm>
              <a:off x="1242070" y="1808953"/>
              <a:ext cx="3733402" cy="1920950"/>
              <a:chOff x="-2713441" y="1808953"/>
              <a:chExt cx="3733402" cy="192095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8478EEA-A369-0668-90A1-54EA35BDC4A0}"/>
                  </a:ext>
                </a:extLst>
              </p:cNvPr>
              <p:cNvSpPr/>
              <p:nvPr/>
            </p:nvSpPr>
            <p:spPr>
              <a:xfrm>
                <a:off x="-2713441" y="1808953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4A0760-FD95-48F7-0363-7F063195BFF7}"/>
                  </a:ext>
                </a:extLst>
              </p:cNvPr>
              <p:cNvSpPr txBox="1"/>
              <p:nvPr/>
            </p:nvSpPr>
            <p:spPr>
              <a:xfrm>
                <a:off x="-2418509" y="2459060"/>
                <a:ext cx="2939142" cy="690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sz="2400" dirty="0"/>
                  <a:t>🌐 </a:t>
                </a:r>
                <a:r>
                  <a:rPr lang="en-US" sz="2400" b="1" dirty="0"/>
                  <a:t>3D tectonic animations</a:t>
                </a:r>
                <a:r>
                  <a:rPr lang="en-US" sz="2400" dirty="0"/>
                  <a:t> for deeper understanding.</a:t>
                </a:r>
                <a:endParaRPr lang="en-GB" sz="2400" dirty="0">
                  <a:latin typeface="+mj-lt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1033CB8-B4AC-8559-C94F-CB2058217412}"/>
                </a:ext>
              </a:extLst>
            </p:cNvPr>
            <p:cNvGrpSpPr/>
            <p:nvPr/>
          </p:nvGrpSpPr>
          <p:grpSpPr>
            <a:xfrm>
              <a:off x="6676246" y="3967778"/>
              <a:ext cx="3733402" cy="1920950"/>
              <a:chOff x="-1234778" y="1822722"/>
              <a:chExt cx="3733402" cy="1920950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4EA7879-98FF-2DF4-3251-0E546CDF02BF}"/>
                  </a:ext>
                </a:extLst>
              </p:cNvPr>
              <p:cNvSpPr/>
              <p:nvPr/>
            </p:nvSpPr>
            <p:spPr>
              <a:xfrm>
                <a:off x="-1234778" y="1822722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23ECEC8-5E2C-93CA-4590-D35052F6C0E9}"/>
                  </a:ext>
                </a:extLst>
              </p:cNvPr>
              <p:cNvSpPr txBox="1"/>
              <p:nvPr/>
            </p:nvSpPr>
            <p:spPr>
              <a:xfrm>
                <a:off x="-959719" y="2309052"/>
                <a:ext cx="3069771" cy="9482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sz="2400" dirty="0"/>
                  <a:t>📚 Expand into </a:t>
                </a:r>
                <a:r>
                  <a:rPr lang="en-US" sz="2400" b="1" dirty="0"/>
                  <a:t>full disaster education suite</a:t>
                </a:r>
                <a:r>
                  <a:rPr lang="en-US" sz="2400" dirty="0"/>
                  <a:t> (volcanoes, tsunamis, floods).</a:t>
                </a:r>
                <a:endParaRPr lang="en-GB" sz="2400" dirty="0">
                  <a:latin typeface="+mj-lt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293DF0D-1834-12B8-A8B9-6B3F745CB3FF}"/>
                </a:ext>
              </a:extLst>
            </p:cNvPr>
            <p:cNvGrpSpPr/>
            <p:nvPr/>
          </p:nvGrpSpPr>
          <p:grpSpPr>
            <a:xfrm>
              <a:off x="1242070" y="3967778"/>
              <a:ext cx="3733402" cy="1920950"/>
              <a:chOff x="-2713441" y="1822722"/>
              <a:chExt cx="3733402" cy="1920950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79719F98-0D13-81DF-BD3E-4726D7EF7C6F}"/>
                  </a:ext>
                </a:extLst>
              </p:cNvPr>
              <p:cNvSpPr/>
              <p:nvPr/>
            </p:nvSpPr>
            <p:spPr>
              <a:xfrm>
                <a:off x="-2713441" y="1822722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2AB57A0-A283-562A-B393-83D23703EC66}"/>
                  </a:ext>
                </a:extLst>
              </p:cNvPr>
              <p:cNvSpPr txBox="1"/>
              <p:nvPr/>
            </p:nvSpPr>
            <p:spPr>
              <a:xfrm>
                <a:off x="-2418509" y="2437878"/>
                <a:ext cx="2939142" cy="690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sz="2400" dirty="0"/>
                  <a:t>🗣️ </a:t>
                </a:r>
                <a:r>
                  <a:rPr lang="en-US" sz="2400" b="1" dirty="0"/>
                  <a:t>Local language support</a:t>
                </a:r>
                <a:r>
                  <a:rPr lang="en-US" sz="2400" dirty="0"/>
                  <a:t> → reach rural schools.</a:t>
                </a:r>
                <a:endParaRPr lang="en-GB" sz="2400" dirty="0">
                  <a:latin typeface="+mj-lt"/>
                </a:endParaRPr>
              </a:p>
            </p:txBody>
          </p:sp>
        </p:grpSp>
      </p:grpSp>
      <p:grpSp>
        <p:nvGrpSpPr>
          <p:cNvPr id="3" name="!!mission">
            <a:extLst>
              <a:ext uri="{FF2B5EF4-FFF2-40B4-BE49-F238E27FC236}">
                <a16:creationId xmlns:a16="http://schemas.microsoft.com/office/drawing/2014/main" id="{FF5F4C7F-941A-CD26-FD8A-7E828CA4A5F5}"/>
              </a:ext>
            </a:extLst>
          </p:cNvPr>
          <p:cNvGrpSpPr/>
          <p:nvPr/>
        </p:nvGrpSpPr>
        <p:grpSpPr>
          <a:xfrm>
            <a:off x="5867902" y="407551"/>
            <a:ext cx="507586" cy="507586"/>
            <a:chOff x="1700837" y="1711757"/>
            <a:chExt cx="507586" cy="507586"/>
          </a:xfrm>
        </p:grpSpPr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BF152B22-3AE3-7DC0-B84A-6B451BDDE3E0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750016-A4A9-C19E-7B01-F6F955F5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42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A54A252-E2E6-B4B0-F955-B0FFCBFA5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" y="0"/>
            <a:ext cx="12163843" cy="6858000"/>
          </a:xfrm>
          <a:prstGeom prst="rect">
            <a:avLst/>
          </a:prstGeom>
        </p:spPr>
      </p:pic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8779182" y="4458907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4863215" y="4500668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3884224" y="1867721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7800190" y="1867721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6821197" y="4458907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512214"/>
                  </p:ext>
                </p:extLst>
              </p:nvPr>
            </p:nvGraphicFramePr>
            <p:xfrm>
              <a:off x="255607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607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615241"/>
                  </p:ext>
                </p:extLst>
              </p:nvPr>
            </p:nvGraphicFramePr>
            <p:xfrm>
              <a:off x="3535071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071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6292220"/>
                  </p:ext>
                </p:extLst>
              </p:nvPr>
            </p:nvGraphicFramePr>
            <p:xfrm>
              <a:off x="4514062" y="3712246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14062" y="3712246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292439"/>
                  </p:ext>
                </p:extLst>
              </p:nvPr>
            </p:nvGraphicFramePr>
            <p:xfrm>
              <a:off x="5493054" y="2506111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174C820-6585-4812-BAF9-B20F5FE26C7E}" transitionDur="1000" showBg="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3054" y="2506111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438885"/>
                  </p:ext>
                </p:extLst>
              </p:nvPr>
            </p:nvGraphicFramePr>
            <p:xfrm>
              <a:off x="7451037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037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52492"/>
                  </p:ext>
                </p:extLst>
              </p:nvPr>
            </p:nvGraphicFramePr>
            <p:xfrm>
              <a:off x="843002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002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366311" y="257132"/>
            <a:ext cx="1554228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 September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0545B-9BE8-54D6-602B-425EB090B222}"/>
              </a:ext>
            </a:extLst>
          </p:cNvPr>
          <p:cNvSpPr/>
          <p:nvPr/>
        </p:nvSpPr>
        <p:spPr>
          <a:xfrm>
            <a:off x="297867" y="6173313"/>
            <a:ext cx="2040417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  <a:r>
              <a:rPr lang="en-US" sz="1200" dirty="0" err="1">
                <a:solidFill>
                  <a:prstClr val="white"/>
                </a:solidFill>
                <a:latin typeface="Darker Grotesque" pitchFamily="2" charset="0"/>
              </a:rPr>
              <a:t>SkyNet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215506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99484" y="407551"/>
            <a:ext cx="68127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C360E2-3C96-B98A-6ECB-B63F6BB48556}"/>
              </a:ext>
            </a:extLst>
          </p:cNvPr>
          <p:cNvGrpSpPr/>
          <p:nvPr/>
        </p:nvGrpSpPr>
        <p:grpSpPr>
          <a:xfrm>
            <a:off x="299484" y="369986"/>
            <a:ext cx="11644423" cy="5640958"/>
            <a:chOff x="299484" y="369986"/>
            <a:chExt cx="11644423" cy="56409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3576EF-148D-4A7A-BD98-51879695CEED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AC9991-262E-EF14-2026-D6AF9586B7A9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!!problem">
                <a:extLst>
                  <a:ext uri="{FF2B5EF4-FFF2-40B4-BE49-F238E27FC236}">
                    <a16:creationId xmlns:a16="http://schemas.microsoft.com/office/drawing/2014/main" id="{FBD1A3CB-98E3-CD6F-F329-948E5CF3261D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A2DCA69-B059-83DD-8D11-155A7B88EF96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EAFF00E-6925-E474-3F33-908489A0E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57A717-45CE-8C27-99BC-89DD6C71935E}"/>
                </a:ext>
              </a:extLst>
            </p:cNvPr>
            <p:cNvGrpSpPr/>
            <p:nvPr/>
          </p:nvGrpSpPr>
          <p:grpSpPr>
            <a:xfrm>
              <a:off x="455645" y="1701102"/>
              <a:ext cx="11304193" cy="4309842"/>
              <a:chOff x="455645" y="1364222"/>
              <a:chExt cx="11304193" cy="43098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E2AADDB-9839-407D-B7E9-B4989FC81C97}"/>
                  </a:ext>
                </a:extLst>
              </p:cNvPr>
              <p:cNvGrpSpPr/>
              <p:nvPr/>
            </p:nvGrpSpPr>
            <p:grpSpPr>
              <a:xfrm>
                <a:off x="754569" y="2980509"/>
                <a:ext cx="8030129" cy="1494530"/>
                <a:chOff x="807238" y="3543016"/>
                <a:chExt cx="8030129" cy="149453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3F33427-5B73-DB50-C8FC-53F22475DC20}"/>
                    </a:ext>
                  </a:extLst>
                </p:cNvPr>
                <p:cNvSpPr txBox="1"/>
                <p:nvPr/>
              </p:nvSpPr>
              <p:spPr>
                <a:xfrm>
                  <a:off x="3632657" y="3589981"/>
                  <a:ext cx="202715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💔 Recent disasters show huge human &amp; economic losses.</a:t>
                  </a:r>
                  <a:endParaRPr lang="en-GB" sz="2000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61BB2F-2963-2A96-1A4F-7DD6AD07F668}"/>
                    </a:ext>
                  </a:extLst>
                </p:cNvPr>
                <p:cNvSpPr txBox="1"/>
                <p:nvPr/>
              </p:nvSpPr>
              <p:spPr>
                <a:xfrm>
                  <a:off x="6688917" y="3543016"/>
                  <a:ext cx="214845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🏫 Learning is theory-heavy → no real-time, interactive tools.</a:t>
                  </a:r>
                  <a:endParaRPr lang="en-GB" sz="2000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6181FA-3973-D418-6C77-BB6BC20F15AF}"/>
                    </a:ext>
                  </a:extLst>
                </p:cNvPr>
                <p:cNvSpPr txBox="1"/>
                <p:nvPr/>
              </p:nvSpPr>
              <p:spPr>
                <a:xfrm>
                  <a:off x="807238" y="3589981"/>
                  <a:ext cx="2120484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sz="2000" dirty="0">
                      <a:solidFill>
                        <a:prstClr val="white">
                          <a:alpha val="50000"/>
                        </a:prstClr>
                      </a:solidFill>
                    </a:rPr>
                    <a:t>🌍 20,000+ earthquakes happen each year, 16 are major.</a:t>
                  </a:r>
                  <a:endParaRPr lang="en-GB" sz="2000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18BEEE3-D54A-1098-E799-60A88D92D602}"/>
                    </a:ext>
                  </a:extLst>
                </p:cNvPr>
                <p:cNvGrpSpPr/>
                <p:nvPr/>
              </p:nvGrpSpPr>
              <p:grpSpPr>
                <a:xfrm>
                  <a:off x="3138333" y="3543016"/>
                  <a:ext cx="3036031" cy="1494530"/>
                  <a:chOff x="3146346" y="3543016"/>
                  <a:chExt cx="3036031" cy="1494530"/>
                </a:xfrm>
              </p:grpSpPr>
              <p:cxnSp>
                <p:nvCxnSpPr>
                  <p:cNvPr id="2" name="Straight Connector 1">
                    <a:extLst>
                      <a:ext uri="{FF2B5EF4-FFF2-40B4-BE49-F238E27FC236}">
                        <a16:creationId xmlns:a16="http://schemas.microsoft.com/office/drawing/2014/main" id="{45383275-FE40-7236-CE18-484116F83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6346" y="3543016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FA1EB9F-4727-68FB-237B-FCEF9301C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82377" y="3543016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6A0E85-544A-19F7-2DF0-C1BAC88AE41A}"/>
                  </a:ext>
                </a:extLst>
              </p:cNvPr>
              <p:cNvSpPr txBox="1"/>
              <p:nvPr/>
            </p:nvSpPr>
            <p:spPr>
              <a:xfrm>
                <a:off x="455645" y="1364222"/>
                <a:ext cx="11280709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US" sz="4800" dirty="0"/>
                  <a:t>The Gap in Earthquake Awareness</a:t>
                </a:r>
                <a:endParaRPr lang="en-GB" sz="48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C52510-0771-CA2D-5F87-E0D49AA3F269}"/>
                  </a:ext>
                </a:extLst>
              </p:cNvPr>
              <p:cNvSpPr txBox="1"/>
              <p:nvPr/>
            </p:nvSpPr>
            <p:spPr>
              <a:xfrm>
                <a:off x="479129" y="5336728"/>
                <a:ext cx="11280709" cy="337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US" sz="2400" dirty="0"/>
                  <a:t>👉 We need an engaging, data-driven way to teach earthquake science</a:t>
                </a:r>
                <a:endParaRPr lang="en-GB" sz="2400" dirty="0"/>
              </a:p>
            </p:txBody>
          </p: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CFA288-114B-0D27-D333-CFC681B27DEC}"/>
              </a:ext>
            </a:extLst>
          </p:cNvPr>
          <p:cNvCxnSpPr>
            <a:cxnSpLocks/>
          </p:cNvCxnSpPr>
          <p:nvPr/>
        </p:nvCxnSpPr>
        <p:spPr>
          <a:xfrm>
            <a:off x="9341784" y="3201864"/>
            <a:ext cx="0" cy="149453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986771-C4D7-0BB6-F950-1F07212A3350}"/>
              </a:ext>
            </a:extLst>
          </p:cNvPr>
          <p:cNvSpPr txBox="1"/>
          <p:nvPr/>
        </p:nvSpPr>
        <p:spPr>
          <a:xfrm>
            <a:off x="9435090" y="3317389"/>
            <a:ext cx="2324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000" dirty="0">
                <a:solidFill>
                  <a:prstClr val="white">
                    <a:alpha val="50000"/>
                  </a:prstClr>
                </a:solidFill>
              </a:rPr>
              <a:t>🚨 Leads to low awareness &amp; preparedness among students.</a:t>
            </a:r>
            <a:endParaRPr lang="en-GB" sz="2000" dirty="0">
              <a:solidFill>
                <a:prstClr val="white">
                  <a:alpha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215506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660437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Solution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99484" y="623779"/>
            <a:ext cx="11644423" cy="5241897"/>
            <a:chOff x="299484" y="623779"/>
            <a:chExt cx="11644423" cy="52418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091264-4874-A2FF-C6C3-26DB93592EBF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7" name="insert photo" descr="Close-up of shiny dark green leaves">
                <a:extLst>
                  <a:ext uri="{FF2B5EF4-FFF2-40B4-BE49-F238E27FC236}">
                    <a16:creationId xmlns:a16="http://schemas.microsoft.com/office/drawing/2014/main" id="{8EA5D69A-1565-0848-842A-97DC99626FE6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1" name="outside">
                <a:extLst>
                  <a:ext uri="{FF2B5EF4-FFF2-40B4-BE49-F238E27FC236}">
                    <a16:creationId xmlns:a16="http://schemas.microsoft.com/office/drawing/2014/main" id="{1C111658-2CE9-8B0A-0D5E-115CBF11CE2E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12" name="inside black outline">
                <a:extLst>
                  <a:ext uri="{FF2B5EF4-FFF2-40B4-BE49-F238E27FC236}">
                    <a16:creationId xmlns:a16="http://schemas.microsoft.com/office/drawing/2014/main" id="{1E441534-32D9-E443-22DB-07108B8A5A19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3E1E5B-C7C5-BCB8-C0D7-8B98BC2BB273}"/>
                </a:ext>
              </a:extLst>
            </p:cNvPr>
            <p:cNvSpPr txBox="1"/>
            <p:nvPr/>
          </p:nvSpPr>
          <p:spPr>
            <a:xfrm>
              <a:off x="900623" y="2050578"/>
              <a:ext cx="3110147" cy="1653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l"/>
              <a:r>
                <a:rPr lang="en-US" dirty="0"/>
                <a:t>Your</a:t>
              </a:r>
            </a:p>
            <a:p>
              <a:pPr algn="l"/>
              <a:r>
                <a:rPr lang="en-US" dirty="0"/>
                <a:t>Solution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8747274" y="2260183"/>
                <a:ext cx="2425959" cy="78823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pPr algn="ctr"/>
                <a:r>
                  <a:rPr lang="en-US" dirty="0">
                    <a:latin typeface="Poppins SemiBold" panose="00000700000000000000" pitchFamily="2" charset="0"/>
                  </a:rPr>
                  <a:t>🎓 Adds </a:t>
                </a:r>
                <a:r>
                  <a:rPr lang="en-US" b="1" dirty="0">
                    <a:latin typeface="Poppins SemiBold" panose="00000700000000000000" pitchFamily="2" charset="0"/>
                  </a:rPr>
                  <a:t>learning overlays</a:t>
                </a:r>
                <a:r>
                  <a:rPr lang="en-US" dirty="0">
                    <a:latin typeface="Poppins SemiBold" panose="00000700000000000000" pitchFamily="2" charset="0"/>
                  </a:rPr>
                  <a:t> (seismic zones, tectonic plates, safety tips).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632825" y="2260183"/>
                <a:ext cx="2654859" cy="788233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pPr algn="ctr"/>
                <a:r>
                  <a:rPr lang="en-US" dirty="0">
                    <a:latin typeface="Poppins SemiBold" panose="00000700000000000000" pitchFamily="2" charset="0"/>
                  </a:rPr>
                  <a:t>🧑‍🏫 Transforms earthquake science from </a:t>
                </a:r>
                <a:r>
                  <a:rPr lang="en-US" b="1" dirty="0">
                    <a:latin typeface="Poppins SemiBold" panose="00000700000000000000" pitchFamily="2" charset="0"/>
                  </a:rPr>
                  <a:t>static theory → engaging exploration</a:t>
                </a:r>
                <a:r>
                  <a:rPr lang="en-US" dirty="0">
                    <a:latin typeface="Poppins SemiBold" panose="00000700000000000000" pitchFamily="2" charset="0"/>
                  </a:rPr>
                  <a:t>.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1071166" y="1416923"/>
              <a:ext cx="10220211" cy="3891895"/>
              <a:chOff x="1274083" y="2076993"/>
              <a:chExt cx="10220211" cy="385336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8458994" y="2076993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2654859" cy="592444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lvl="0" algn="ctr">
                  <a:lnSpc>
                    <a:spcPct val="80000"/>
                  </a:lnSpc>
                  <a:defRPr/>
                </a:pPr>
                <a:r>
                  <a:rPr lang="en-US" sz="1600" dirty="0"/>
                  <a:t>📈 Combines </a:t>
                </a:r>
                <a:r>
                  <a:rPr lang="en-US" sz="1600" b="1" dirty="0"/>
                  <a:t>live USGS data</a:t>
                </a:r>
                <a:r>
                  <a:rPr lang="en-US" sz="1600" dirty="0"/>
                  <a:t> with interactive charts &amp; filters.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8C5A23-748F-4395-D785-B4BCB9B0545A}"/>
                  </a:ext>
                </a:extLst>
              </p:cNvPr>
              <p:cNvSpPr txBox="1"/>
              <p:nvPr/>
            </p:nvSpPr>
            <p:spPr>
              <a:xfrm>
                <a:off x="1274083" y="5142882"/>
                <a:ext cx="2642418" cy="787471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lvl="0" algn="ctr">
                  <a:lnSpc>
                    <a:spcPct val="80000"/>
                  </a:lnSpc>
                  <a:defRPr/>
                </a:pPr>
                <a:r>
                  <a:rPr lang="en-US" sz="1600" dirty="0"/>
                  <a:t>🌍 Browser-based platform for </a:t>
                </a:r>
                <a:r>
                  <a:rPr lang="en-US" sz="1600" b="1" dirty="0"/>
                  <a:t>visualizing real earthquakes</a:t>
                </a:r>
                <a:r>
                  <a:rPr lang="en-US" sz="1600" dirty="0"/>
                  <a:t> on maps.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Rounded Rectangle 95">
              <a:extLst>
                <a:ext uri="{FF2B5EF4-FFF2-40B4-BE49-F238E27FC236}">
                  <a16:creationId xmlns:a16="http://schemas.microsoft.com/office/drawing/2014/main" id="{48B6A1D2-597F-DF8E-0957-28456C94A511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AD2F733-595F-1B66-0613-13EED1146652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60" name="Rounded Rectangle 95">
                <a:extLst>
                  <a:ext uri="{FF2B5EF4-FFF2-40B4-BE49-F238E27FC236}">
                    <a16:creationId xmlns:a16="http://schemas.microsoft.com/office/drawing/2014/main" id="{A9446B59-6EBF-85C5-6265-67197D117CA4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1" name="Rounded Rectangle 95">
                <a:extLst>
                  <a:ext uri="{FF2B5EF4-FFF2-40B4-BE49-F238E27FC236}">
                    <a16:creationId xmlns:a16="http://schemas.microsoft.com/office/drawing/2014/main" id="{B5DA2491-BD0E-A883-1CD6-24F7FEBA453D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2" name="Rounded Rectangle 95">
                <a:extLst>
                  <a:ext uri="{FF2B5EF4-FFF2-40B4-BE49-F238E27FC236}">
                    <a16:creationId xmlns:a16="http://schemas.microsoft.com/office/drawing/2014/main" id="{07E03A6F-6573-7614-148C-B5BFDDD9087E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3" name="Rounded Rectangle 95">
                <a:extLst>
                  <a:ext uri="{FF2B5EF4-FFF2-40B4-BE49-F238E27FC236}">
                    <a16:creationId xmlns:a16="http://schemas.microsoft.com/office/drawing/2014/main" id="{848E6368-18D8-7438-3DC4-35FD3C0FBBF3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4" name="Rounded Rectangle 95">
                <a:extLst>
                  <a:ext uri="{FF2B5EF4-FFF2-40B4-BE49-F238E27FC236}">
                    <a16:creationId xmlns:a16="http://schemas.microsoft.com/office/drawing/2014/main" id="{1FC1B5CE-392C-5C7A-A62E-397AA030701D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65" name="Rounded Rectangle 95">
                <a:extLst>
                  <a:ext uri="{FF2B5EF4-FFF2-40B4-BE49-F238E27FC236}">
                    <a16:creationId xmlns:a16="http://schemas.microsoft.com/office/drawing/2014/main" id="{613B59E0-4B0D-F45D-D479-C89560A5A0DD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66" name="Rounded Rectangle 95">
                <a:extLst>
                  <a:ext uri="{FF2B5EF4-FFF2-40B4-BE49-F238E27FC236}">
                    <a16:creationId xmlns:a16="http://schemas.microsoft.com/office/drawing/2014/main" id="{D0010918-2197-F0EC-8FFB-E866E7D90FB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7" name="Rounded Rectangle 95">
                <a:extLst>
                  <a:ext uri="{FF2B5EF4-FFF2-40B4-BE49-F238E27FC236}">
                    <a16:creationId xmlns:a16="http://schemas.microsoft.com/office/drawing/2014/main" id="{7E71A671-03BF-BC3F-9322-BF5338A42962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8" name="Rounded Rectangle 95">
                <a:extLst>
                  <a:ext uri="{FF2B5EF4-FFF2-40B4-BE49-F238E27FC236}">
                    <a16:creationId xmlns:a16="http://schemas.microsoft.com/office/drawing/2014/main" id="{904EDA69-59B0-0DB7-F376-1821D2315B39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69" name="Rounded Rectangle 95">
                <a:extLst>
                  <a:ext uri="{FF2B5EF4-FFF2-40B4-BE49-F238E27FC236}">
                    <a16:creationId xmlns:a16="http://schemas.microsoft.com/office/drawing/2014/main" id="{769DE3CA-00E7-C6F0-13AD-8748D12ABE9F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ounded Rectangle 95">
                <a:extLst>
                  <a:ext uri="{FF2B5EF4-FFF2-40B4-BE49-F238E27FC236}">
                    <a16:creationId xmlns:a16="http://schemas.microsoft.com/office/drawing/2014/main" id="{E0708525-FFDE-A0FA-4F95-E659777D708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71" name="Rounded Rectangle 95">
                <a:extLst>
                  <a:ext uri="{FF2B5EF4-FFF2-40B4-BE49-F238E27FC236}">
                    <a16:creationId xmlns:a16="http://schemas.microsoft.com/office/drawing/2014/main" id="{7DFD591D-5609-C8EB-A9FF-523BCBF0B243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  <p:sp>
        <p:nvSpPr>
          <p:cNvPr id="2" name="Rounded Rectangle 95">
            <a:extLst>
              <a:ext uri="{FF2B5EF4-FFF2-40B4-BE49-F238E27FC236}">
                <a16:creationId xmlns:a16="http://schemas.microsoft.com/office/drawing/2014/main" id="{8C2CCF43-50C7-71CD-A714-900406E3011F}"/>
              </a:ext>
            </a:extLst>
          </p:cNvPr>
          <p:cNvSpPr/>
          <p:nvPr/>
        </p:nvSpPr>
        <p:spPr>
          <a:xfrm>
            <a:off x="959921" y="4306436"/>
            <a:ext cx="3035300" cy="1103122"/>
          </a:xfrm>
          <a:prstGeom prst="roundRect">
            <a:avLst>
              <a:gd name="adj" fmla="val 10323"/>
            </a:avLst>
          </a:prstGeom>
          <a:solidFill>
            <a:schemeClr val="bg1">
              <a:alpha val="10000"/>
            </a:schemeClr>
          </a:soli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000" b="0" i="0" u="none" strike="noStrike" kern="1200" cap="none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Poppins SemiBold" panose="00000700000000000000" pitchFamily="2" charset="0"/>
            </a:endParaRPr>
          </a:p>
        </p:txBody>
      </p:sp>
      <p:grpSp>
        <p:nvGrpSpPr>
          <p:cNvPr id="5" name="!!potential">
            <a:extLst>
              <a:ext uri="{FF2B5EF4-FFF2-40B4-BE49-F238E27FC236}">
                <a16:creationId xmlns:a16="http://schemas.microsoft.com/office/drawing/2014/main" id="{55A5A23D-8836-BF71-0C8F-113E994805E1}"/>
              </a:ext>
            </a:extLst>
          </p:cNvPr>
          <p:cNvGrpSpPr/>
          <p:nvPr/>
        </p:nvGrpSpPr>
        <p:grpSpPr>
          <a:xfrm>
            <a:off x="5783349" y="369986"/>
            <a:ext cx="507586" cy="507586"/>
            <a:chOff x="4797684" y="4481585"/>
            <a:chExt cx="507586" cy="507586"/>
          </a:xfrm>
        </p:grpSpPr>
        <p:sp useBgFill="1">
          <p:nvSpPr>
            <p:cNvPr id="6" name="Oval 5">
              <a:extLst>
                <a:ext uri="{FF2B5EF4-FFF2-40B4-BE49-F238E27FC236}">
                  <a16:creationId xmlns:a16="http://schemas.microsoft.com/office/drawing/2014/main" id="{CAC2B674-61D3-4647-432A-9B2CDA46DE8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918944-6F53-D0A5-DFBA-4AE7B2CB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474238" y="3136452"/>
            <a:ext cx="9227974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Features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6131F0-3A29-5730-6A6B-57E94D529E2E}"/>
              </a:ext>
            </a:extLst>
          </p:cNvPr>
          <p:cNvGrpSpPr/>
          <p:nvPr/>
        </p:nvGrpSpPr>
        <p:grpSpPr>
          <a:xfrm>
            <a:off x="248093" y="7194298"/>
            <a:ext cx="11695814" cy="6080463"/>
            <a:chOff x="248093" y="369986"/>
            <a:chExt cx="11695814" cy="60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A5413-33BB-713C-9391-F35CE50A780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A510CD-06FB-60D3-9741-5910D573A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21767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DB084-3F71-BD84-B1A7-B6D4A99E5FE7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2B3FC2-D86C-1683-25CB-E6F143533BD0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D16722-61CD-7F56-65D9-F27E807CBE8B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8C6631-A049-A8E9-0462-65B1B005EA22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3FCC6-B8E5-7F51-BE0C-89F8DEC375A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E84E80-339F-0640-ADF3-33491F3E712C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ABCBF7-6D8C-6975-8536-B683F510D734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!!potential">
              <a:extLst>
                <a:ext uri="{FF2B5EF4-FFF2-40B4-BE49-F238E27FC236}">
                  <a16:creationId xmlns:a16="http://schemas.microsoft.com/office/drawing/2014/main" id="{12C6DFC5-9389-48E0-2344-7831A5397E3C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2988A1AE-41CF-DF99-F24D-D212DEF80D2F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5293244-65D6-7CFC-A97C-E43494DA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1118896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Key Feature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48093" y="623779"/>
            <a:ext cx="11695814" cy="5173526"/>
            <a:chOff x="248093" y="623779"/>
            <a:chExt cx="11695814" cy="517352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A83AD7-0691-8BA1-610C-61E10C28478B}"/>
                </a:ext>
              </a:extLst>
            </p:cNvPr>
            <p:cNvSpPr txBox="1"/>
            <p:nvPr/>
          </p:nvSpPr>
          <p:spPr>
            <a:xfrm>
              <a:off x="248093" y="1163311"/>
              <a:ext cx="11644423" cy="649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IN" sz="5400" dirty="0"/>
                <a:t>Making Earthquake Science Engaging</a:t>
              </a:r>
              <a:endParaRPr lang="en-GB" sz="54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D87B3E4-C590-952D-6148-638D723C605A}"/>
                </a:ext>
              </a:extLst>
            </p:cNvPr>
            <p:cNvSpPr/>
            <p:nvPr/>
          </p:nvSpPr>
          <p:spPr>
            <a:xfrm>
              <a:off x="1158403" y="2640562"/>
              <a:ext cx="1924551" cy="3156743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>
                <a:lnSpc>
                  <a:spcPct val="90000"/>
                </a:lnSpc>
                <a:defRPr/>
              </a:pPr>
              <a:r>
                <a:rPr lang="en-US" sz="2400" dirty="0"/>
                <a:t>🌍 </a:t>
              </a:r>
            </a:p>
            <a:p>
              <a:pPr lvl="0" algn="ctr">
                <a:lnSpc>
                  <a:spcPct val="90000"/>
                </a:lnSpc>
                <a:defRPr/>
              </a:pPr>
              <a:r>
                <a:rPr lang="en-US" sz="2400" b="1" dirty="0"/>
                <a:t>Interactive Map</a:t>
              </a:r>
              <a:r>
                <a:rPr lang="en-US" sz="2400" dirty="0"/>
                <a:t> → visualize hotspots globally</a:t>
              </a:r>
              <a:endParaRPr kumimoji="0" lang="en-GB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1AB2BE8-F658-5335-7CB5-C586FEDB6785}"/>
                </a:ext>
              </a:extLst>
            </p:cNvPr>
            <p:cNvSpPr/>
            <p:nvPr/>
          </p:nvSpPr>
          <p:spPr>
            <a:xfrm>
              <a:off x="3808617" y="2640562"/>
              <a:ext cx="1924551" cy="3138082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>
                <a:lnSpc>
                  <a:spcPct val="90000"/>
                </a:lnSpc>
                <a:defRPr/>
              </a:pPr>
              <a:r>
                <a:rPr lang="en-US" sz="2200" dirty="0"/>
                <a:t>📊 </a:t>
              </a:r>
            </a:p>
            <a:p>
              <a:pPr lvl="0" algn="ctr">
                <a:lnSpc>
                  <a:spcPct val="90000"/>
                </a:lnSpc>
                <a:defRPr/>
              </a:pPr>
              <a:r>
                <a:rPr lang="en-US" sz="2200" b="1" dirty="0"/>
                <a:t>Data Visualization</a:t>
              </a:r>
              <a:r>
                <a:rPr lang="en-US" sz="2200" dirty="0"/>
                <a:t> → graphs of magnitude, depth, time.</a:t>
              </a:r>
              <a:endParaRPr kumimoji="0" lang="en-GB" sz="2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546216-3C6F-D829-AA7D-ADB40079A418}"/>
                </a:ext>
              </a:extLst>
            </p:cNvPr>
            <p:cNvSpPr/>
            <p:nvPr/>
          </p:nvSpPr>
          <p:spPr>
            <a:xfrm>
              <a:off x="6458831" y="2640562"/>
              <a:ext cx="1924551" cy="3138082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>
                <a:lnSpc>
                  <a:spcPct val="90000"/>
                </a:lnSpc>
                <a:defRPr/>
              </a:pPr>
              <a:r>
                <a:rPr lang="en-IN" sz="2400" dirty="0"/>
                <a:t>🔎 </a:t>
              </a:r>
            </a:p>
            <a:p>
              <a:pPr lvl="0" algn="ctr">
                <a:lnSpc>
                  <a:spcPct val="90000"/>
                </a:lnSpc>
                <a:defRPr/>
              </a:pPr>
              <a:r>
                <a:rPr lang="en-IN" sz="2400" b="1" dirty="0"/>
                <a:t>Smart Filters</a:t>
              </a:r>
              <a:r>
                <a:rPr lang="en-IN" sz="2400" dirty="0"/>
                <a:t> → region, timeframe, intensity.</a:t>
              </a:r>
              <a:endParaRPr kumimoji="0" lang="en-GB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80A32F1-CE86-C639-39CB-1D41F451F9E4}"/>
                </a:ext>
              </a:extLst>
            </p:cNvPr>
            <p:cNvSpPr/>
            <p:nvPr/>
          </p:nvSpPr>
          <p:spPr>
            <a:xfrm>
              <a:off x="9109046" y="2640562"/>
              <a:ext cx="1924551" cy="3112354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>
                <a:lnSpc>
                  <a:spcPct val="90000"/>
                </a:lnSpc>
                <a:defRPr/>
              </a:pPr>
              <a:r>
                <a:rPr lang="en-US" sz="2300" dirty="0"/>
                <a:t>🎓 </a:t>
              </a:r>
              <a:r>
                <a:rPr lang="en-US" sz="2300" b="1" dirty="0"/>
                <a:t>Educational Overlays</a:t>
              </a:r>
              <a:r>
                <a:rPr lang="en-US" sz="2300" dirty="0"/>
                <a:t> → tectonic plates, seismic zones.</a:t>
              </a:r>
              <a:endParaRPr kumimoji="0" lang="en-GB" sz="23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3" name="!!solution">
            <a:extLst>
              <a:ext uri="{FF2B5EF4-FFF2-40B4-BE49-F238E27FC236}">
                <a16:creationId xmlns:a16="http://schemas.microsoft.com/office/drawing/2014/main" id="{5C0D4E53-AAB9-2DF3-2C0D-9E5DC48C0F71}"/>
              </a:ext>
            </a:extLst>
          </p:cNvPr>
          <p:cNvGrpSpPr/>
          <p:nvPr/>
        </p:nvGrpSpPr>
        <p:grpSpPr>
          <a:xfrm>
            <a:off x="5842207" y="407551"/>
            <a:ext cx="507586" cy="507586"/>
            <a:chOff x="3825777" y="2263184"/>
            <a:chExt cx="507586" cy="507586"/>
          </a:xfrm>
        </p:grpSpPr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1D478674-6600-E867-2835-2DFA0D4A6CE9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F9AAA51-83A7-F71C-12FD-D39E0669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422316" y="1173671"/>
            <a:ext cx="952270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0" kern="0" dirty="0">
                <a:solidFill>
                  <a:prstClr val="white"/>
                </a:solidFill>
                <a:latin typeface="Darker Grotesque" pitchFamily="2" charset="0"/>
              </a:rPr>
              <a:t>Technology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0" kern="0" dirty="0">
                <a:solidFill>
                  <a:prstClr val="white"/>
                </a:solidFill>
                <a:latin typeface="Darker Grotesque" pitchFamily="2" charset="0"/>
              </a:rPr>
              <a:t>Stack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5977F-9BAA-B282-4822-187CAC53C6B9}"/>
              </a:ext>
            </a:extLst>
          </p:cNvPr>
          <p:cNvGrpSpPr/>
          <p:nvPr/>
        </p:nvGrpSpPr>
        <p:grpSpPr>
          <a:xfrm>
            <a:off x="234547" y="7315535"/>
            <a:ext cx="11709360" cy="5154438"/>
            <a:chOff x="234547" y="369986"/>
            <a:chExt cx="11709360" cy="515443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A8130F-30E0-17D8-FE1F-01F516C04FA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5" name="!!model">
              <a:extLst>
                <a:ext uri="{FF2B5EF4-FFF2-40B4-BE49-F238E27FC236}">
                  <a16:creationId xmlns:a16="http://schemas.microsoft.com/office/drawing/2014/main" id="{E1FB6934-7205-5B55-B916-4F203DA2415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91918F0-89A3-2AB5-2C9F-C01B7F4E77A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F3FF376-3516-DEBF-0F72-CB3D255F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80AEE-C9A9-138B-F948-0A8C87CDEF8C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795422-BCFE-7CEE-1AFE-1B11431CC1C5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F24C03D-BF65-9D72-3CCC-E38BB67BAAE4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FD00BE-22DD-48ED-1C3E-2C8C11D67CA7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5442F5D-F231-6904-25F0-29CCB255208D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6D4D6F-81F6-F69D-25BB-F724CBBC0AA9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8FC772-FD8A-5882-3B64-A228711E1A25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9C5E8F-397D-D19B-5CF0-78B84FD1456F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708395A-581B-2B5A-3E36-EDB2D8215F94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968A3DF-7D1D-1181-4C01-2BD6BEC0BCF8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75BCFBF-78D9-618D-BC81-A9891A133079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878EE15C-2171-0A97-A2C1-D0C405D41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FCBEE5D-C3EC-7AC2-E793-D1F2BDA1C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937CEC5B-E02F-FDEB-311C-DE8A39FCB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AFB3AEA-CDD4-8B21-195A-C21C4BF17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8D6B20F-F655-14FB-8268-7D20F3F92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14B41D-21E4-3E8D-D574-E272DFDFE342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B4B345-2B24-1F84-2334-E29AB0EC98B1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4BF949-FC30-AE12-15A2-91BA2889FFF9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C19AA37-54E6-E0EF-C248-CD2A84029C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131FBC8-39B9-86A5-3046-FDBE9D582A50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74A4-6FD3-3E49-1260-9B6416399C86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584</Words>
  <Application>Microsoft Office PowerPoint</Application>
  <PresentationFormat>Widescreen</PresentationFormat>
  <Paragraphs>141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Aptos Display</vt:lpstr>
      <vt:lpstr>Arial</vt:lpstr>
      <vt:lpstr>Darker Grotesque</vt:lpstr>
      <vt:lpstr>Darker Grotesque Medium</vt:lpstr>
      <vt:lpstr>Darker Grotesque SemiBold</vt:lpstr>
      <vt:lpstr>Playfair Display</vt:lpstr>
      <vt:lpstr>Poppins Light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Skill</dc:creator>
  <cp:lastModifiedBy>Jaishnav Das</cp:lastModifiedBy>
  <cp:revision>12</cp:revision>
  <dcterms:created xsi:type="dcterms:W3CDTF">2024-07-26T12:33:19Z</dcterms:created>
  <dcterms:modified xsi:type="dcterms:W3CDTF">2025-09-09T12:27:31Z</dcterms:modified>
</cp:coreProperties>
</file>